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 Mono Medium"/>
      <p:regular r:id="rId19"/>
    </p:embeddedFont>
    <p:embeddedFont>
      <p:font typeface="Roboto Mon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FinanceBlog: Your Gateway to Financial Literacy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modern platform democratising investment and personal finance knowledge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181" y="694373"/>
            <a:ext cx="7767637" cy="368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650"/>
              </a:lnSpc>
              <a:buNone/>
            </a:pPr>
            <a:r>
              <a:rPr lang="en-US" sz="7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Making Finance Accessible</a:t>
            </a:r>
            <a:endParaRPr lang="en-US" sz="7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181" y="4700707"/>
            <a:ext cx="196572" cy="196572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88181" y="4987409"/>
            <a:ext cx="3785473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6" name="Text 2"/>
          <p:cNvSpPr/>
          <p:nvPr/>
        </p:nvSpPr>
        <p:spPr>
          <a:xfrm>
            <a:off x="688181" y="5131356"/>
            <a:ext cx="3785473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Fully functional frontend with modern technology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70227" y="4700707"/>
            <a:ext cx="196572" cy="196572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4670227" y="4987409"/>
            <a:ext cx="3785592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9" name="Text 4"/>
          <p:cNvSpPr/>
          <p:nvPr/>
        </p:nvSpPr>
        <p:spPr>
          <a:xfrm>
            <a:off x="4670227" y="5131356"/>
            <a:ext cx="3785592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Democratising financial education for everyone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181" y="6114217"/>
            <a:ext cx="196572" cy="196572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688181" y="6400919"/>
            <a:ext cx="7767637" cy="22860"/>
          </a:xfrm>
          <a:prstGeom prst="rect">
            <a:avLst/>
          </a:prstGeom>
          <a:solidFill>
            <a:srgbClr val="DCFF50"/>
          </a:solidFill>
          <a:ln/>
        </p:spPr>
      </p:sp>
      <p:sp>
        <p:nvSpPr>
          <p:cNvPr id="12" name="Text 6"/>
          <p:cNvSpPr/>
          <p:nvPr/>
        </p:nvSpPr>
        <p:spPr>
          <a:xfrm>
            <a:off x="688181" y="6544866"/>
            <a:ext cx="707862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Next phase: Backend integration and user testing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688181" y="7220545"/>
            <a:ext cx="776763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Ready to transform how people learn about finance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7518"/>
            <a:ext cx="10207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Empowering Financial Education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33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What We Built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441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responsive financial blog platform delivering investment strategies and personal finance wisdom through accessible, engaging content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233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Who It Serves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8144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Individual investors, finance enthusiasts, and beginners seeking clear, actionable financial guidance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991" y="541615"/>
            <a:ext cx="6183392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Platform Capabilities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86991" y="1547574"/>
            <a:ext cx="6530102" cy="1915954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4" name="Shape 2"/>
          <p:cNvSpPr/>
          <p:nvPr/>
        </p:nvSpPr>
        <p:spPr>
          <a:xfrm>
            <a:off x="883206" y="1743789"/>
            <a:ext cx="588764" cy="588764"/>
          </a:xfrm>
          <a:prstGeom prst="roundRect">
            <a:avLst>
              <a:gd name="adj" fmla="val 15529288"/>
            </a:avLst>
          </a:prstGeom>
          <a:solidFill>
            <a:srgbClr val="DCFF5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5131" y="1905595"/>
            <a:ext cx="264914" cy="2649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3206" y="2528768"/>
            <a:ext cx="264937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Content Management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3206" y="2953226"/>
            <a:ext cx="613767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and publish financial articles with ease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3308" y="1547574"/>
            <a:ext cx="6530102" cy="1915954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9" name="Shape 6"/>
          <p:cNvSpPr/>
          <p:nvPr/>
        </p:nvSpPr>
        <p:spPr>
          <a:xfrm>
            <a:off x="7609523" y="1743789"/>
            <a:ext cx="588764" cy="588764"/>
          </a:xfrm>
          <a:prstGeom prst="roundRect">
            <a:avLst>
              <a:gd name="adj" fmla="val 15529288"/>
            </a:avLst>
          </a:prstGeom>
          <a:solidFill>
            <a:srgbClr val="DCFF5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1448" y="1905595"/>
            <a:ext cx="264914" cy="26491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09523" y="2528768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Smart Navigation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7609523" y="2953226"/>
            <a:ext cx="613767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Category-based organisation for quick discovery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686991" y="3659743"/>
            <a:ext cx="6530102" cy="1915954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4" name="Shape 10"/>
          <p:cNvSpPr/>
          <p:nvPr/>
        </p:nvSpPr>
        <p:spPr>
          <a:xfrm>
            <a:off x="883206" y="3855958"/>
            <a:ext cx="588764" cy="588764"/>
          </a:xfrm>
          <a:prstGeom prst="roundRect">
            <a:avLst>
              <a:gd name="adj" fmla="val 15529288"/>
            </a:avLst>
          </a:prstGeom>
          <a:solidFill>
            <a:srgbClr val="DCFF5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131" y="4017764"/>
            <a:ext cx="264914" cy="26491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83206" y="4640937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Secure Access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883206" y="5065395"/>
            <a:ext cx="613767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user authentication system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7413308" y="3659743"/>
            <a:ext cx="6530102" cy="1915954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19" name="Shape 14"/>
          <p:cNvSpPr/>
          <p:nvPr/>
        </p:nvSpPr>
        <p:spPr>
          <a:xfrm>
            <a:off x="7609523" y="3855958"/>
            <a:ext cx="588764" cy="588764"/>
          </a:xfrm>
          <a:prstGeom prst="roundRect">
            <a:avLst>
              <a:gd name="adj" fmla="val 15529288"/>
            </a:avLst>
          </a:prstGeom>
          <a:solidFill>
            <a:srgbClr val="DCFF50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71448" y="4017764"/>
            <a:ext cx="264914" cy="26491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09523" y="4640937"/>
            <a:ext cx="24536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Advanced Search</a:t>
            </a:r>
            <a:endParaRPr lang="en-US" sz="1900" dirty="0"/>
          </a:p>
        </p:txBody>
      </p:sp>
      <p:sp>
        <p:nvSpPr>
          <p:cNvPr id="22" name="Text 16"/>
          <p:cNvSpPr/>
          <p:nvPr/>
        </p:nvSpPr>
        <p:spPr>
          <a:xfrm>
            <a:off x="7609523" y="5065395"/>
            <a:ext cx="613767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 relevant content instantly</a:t>
            </a:r>
            <a:endParaRPr lang="en-US" sz="1500" dirty="0"/>
          </a:p>
        </p:txBody>
      </p:sp>
      <p:sp>
        <p:nvSpPr>
          <p:cNvPr id="23" name="Shape 17"/>
          <p:cNvSpPr/>
          <p:nvPr/>
        </p:nvSpPr>
        <p:spPr>
          <a:xfrm>
            <a:off x="686991" y="5771912"/>
            <a:ext cx="6530102" cy="1915954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24" name="Shape 18"/>
          <p:cNvSpPr/>
          <p:nvPr/>
        </p:nvSpPr>
        <p:spPr>
          <a:xfrm>
            <a:off x="883206" y="5968127"/>
            <a:ext cx="588764" cy="588764"/>
          </a:xfrm>
          <a:prstGeom prst="roundRect">
            <a:avLst>
              <a:gd name="adj" fmla="val 15529288"/>
            </a:avLst>
          </a:prstGeom>
          <a:solidFill>
            <a:srgbClr val="DCFF50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131" y="6129933"/>
            <a:ext cx="264914" cy="264914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883206" y="6753106"/>
            <a:ext cx="250221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Responsive Design</a:t>
            </a:r>
            <a:endParaRPr lang="en-US" sz="1900" dirty="0"/>
          </a:p>
        </p:txBody>
      </p:sp>
      <p:sp>
        <p:nvSpPr>
          <p:cNvPr id="27" name="Text 20"/>
          <p:cNvSpPr/>
          <p:nvPr/>
        </p:nvSpPr>
        <p:spPr>
          <a:xfrm>
            <a:off x="883206" y="7177564"/>
            <a:ext cx="613767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experience across all devices</a:t>
            </a:r>
            <a:endParaRPr lang="en-US" sz="1500" dirty="0"/>
          </a:p>
        </p:txBody>
      </p:sp>
      <p:sp>
        <p:nvSpPr>
          <p:cNvPr id="28" name="Shape 21"/>
          <p:cNvSpPr/>
          <p:nvPr/>
        </p:nvSpPr>
        <p:spPr>
          <a:xfrm>
            <a:off x="7413308" y="5771912"/>
            <a:ext cx="6530102" cy="1915954"/>
          </a:xfrm>
          <a:prstGeom prst="roundRect">
            <a:avLst>
              <a:gd name="adj" fmla="val 1537"/>
            </a:avLst>
          </a:prstGeom>
          <a:solidFill>
            <a:srgbClr val="404040"/>
          </a:solidFill>
          <a:ln/>
        </p:spPr>
      </p:sp>
      <p:sp>
        <p:nvSpPr>
          <p:cNvPr id="29" name="Shape 22"/>
          <p:cNvSpPr/>
          <p:nvPr/>
        </p:nvSpPr>
        <p:spPr>
          <a:xfrm>
            <a:off x="7609523" y="5968127"/>
            <a:ext cx="588764" cy="588764"/>
          </a:xfrm>
          <a:prstGeom prst="roundRect">
            <a:avLst>
              <a:gd name="adj" fmla="val 15529288"/>
            </a:avLst>
          </a:prstGeom>
          <a:solidFill>
            <a:srgbClr val="DCFF50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1448" y="6129933"/>
            <a:ext cx="264914" cy="264914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609523" y="6753106"/>
            <a:ext cx="250221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Featured Articles</a:t>
            </a:r>
            <a:endParaRPr lang="en-US" sz="1900" dirty="0"/>
          </a:p>
        </p:txBody>
      </p:sp>
      <p:sp>
        <p:nvSpPr>
          <p:cNvPr id="32" name="Text 24"/>
          <p:cNvSpPr/>
          <p:nvPr/>
        </p:nvSpPr>
        <p:spPr>
          <a:xfrm>
            <a:off x="7609523" y="7177564"/>
            <a:ext cx="6137672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Highlighted content for maximum impact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6631"/>
            <a:ext cx="9526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Built with Modern Technology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7557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457557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4832866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React + TypeScript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32328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Powerful frontend framework with type safety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457557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8067" y="457557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0" name="Text 7"/>
          <p:cNvSpPr/>
          <p:nvPr/>
        </p:nvSpPr>
        <p:spPr>
          <a:xfrm>
            <a:off x="7777282" y="4832866"/>
            <a:ext cx="40812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Tailwind CSS + shadcn/ui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777282" y="532328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Beautiful, customisable component library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170295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617029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6427589"/>
            <a:ext cx="4931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React Router + TanStack Query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691800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navigation and efficient state management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548" y="6170295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212121"/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98067" y="617029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DCFF50"/>
          </a:solidFill>
          <a:ln/>
        </p:spPr>
      </p:sp>
      <p:sp>
        <p:nvSpPr>
          <p:cNvPr id="18" name="Text 15"/>
          <p:cNvSpPr/>
          <p:nvPr/>
        </p:nvSpPr>
        <p:spPr>
          <a:xfrm>
            <a:off x="7777282" y="6427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Vite Build Tool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77282" y="691800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Lightning-fast development and optimised builds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4610338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User Journey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29866" y="1729145"/>
            <a:ext cx="184309" cy="829747"/>
          </a:xfrm>
          <a:prstGeom prst="roundRect">
            <a:avLst>
              <a:gd name="adj" fmla="val 15009"/>
            </a:avLst>
          </a:prstGeom>
          <a:solidFill>
            <a:srgbClr val="404040"/>
          </a:solidFill>
          <a:ln/>
        </p:spPr>
      </p:sp>
      <p:sp>
        <p:nvSpPr>
          <p:cNvPr id="4" name="Shape 2"/>
          <p:cNvSpPr/>
          <p:nvPr/>
        </p:nvSpPr>
        <p:spPr>
          <a:xfrm>
            <a:off x="645438" y="1608058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40404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3669" y="1746290"/>
            <a:ext cx="276582" cy="2765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2911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Discover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382911" y="2035612"/>
            <a:ext cx="1260205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 curated featured articles on homepage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106448" y="3019901"/>
            <a:ext cx="184309" cy="829747"/>
          </a:xfrm>
          <a:prstGeom prst="roundRect">
            <a:avLst>
              <a:gd name="adj" fmla="val 15009"/>
            </a:avLst>
          </a:prstGeom>
          <a:solidFill>
            <a:srgbClr val="404040"/>
          </a:solidFill>
          <a:ln/>
        </p:spPr>
      </p:sp>
      <p:sp>
        <p:nvSpPr>
          <p:cNvPr id="9" name="Shape 6"/>
          <p:cNvSpPr/>
          <p:nvPr/>
        </p:nvSpPr>
        <p:spPr>
          <a:xfrm>
            <a:off x="922020" y="2898815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40404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252" y="3037046"/>
            <a:ext cx="276582" cy="27658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59493" y="292762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Explore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659493" y="3326368"/>
            <a:ext cx="1232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 content by Investment, Stocks, Personal Finance categories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383030" y="4310658"/>
            <a:ext cx="184309" cy="829747"/>
          </a:xfrm>
          <a:prstGeom prst="roundRect">
            <a:avLst>
              <a:gd name="adj" fmla="val 15009"/>
            </a:avLst>
          </a:prstGeom>
          <a:solidFill>
            <a:srgbClr val="404040"/>
          </a:solidFill>
          <a:ln/>
        </p:spPr>
      </p:sp>
      <p:sp>
        <p:nvSpPr>
          <p:cNvPr id="14" name="Shape 10"/>
          <p:cNvSpPr/>
          <p:nvPr/>
        </p:nvSpPr>
        <p:spPr>
          <a:xfrm>
            <a:off x="1198602" y="4189571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40404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6834" y="4327803"/>
            <a:ext cx="276582" cy="27658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36075" y="4218384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Create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1936075" y="4617125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Write and publish your own financial insights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1659731" y="5601414"/>
            <a:ext cx="184309" cy="829747"/>
          </a:xfrm>
          <a:prstGeom prst="roundRect">
            <a:avLst>
              <a:gd name="adj" fmla="val 15009"/>
            </a:avLst>
          </a:prstGeom>
          <a:solidFill>
            <a:srgbClr val="404040"/>
          </a:solidFill>
          <a:ln/>
        </p:spPr>
      </p:sp>
      <p:sp>
        <p:nvSpPr>
          <p:cNvPr id="19" name="Shape 14"/>
          <p:cNvSpPr/>
          <p:nvPr/>
        </p:nvSpPr>
        <p:spPr>
          <a:xfrm>
            <a:off x="1475303" y="5480328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404040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3535" y="5618559"/>
            <a:ext cx="276582" cy="27658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12777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Engage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2212777" y="5907881"/>
            <a:ext cx="117721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 in-depth articles with author information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1383030" y="6892171"/>
            <a:ext cx="184309" cy="829747"/>
          </a:xfrm>
          <a:prstGeom prst="roundRect">
            <a:avLst>
              <a:gd name="adj" fmla="val 15009"/>
            </a:avLst>
          </a:prstGeom>
          <a:solidFill>
            <a:srgbClr val="404040"/>
          </a:solidFill>
          <a:ln/>
        </p:spPr>
      </p:sp>
      <p:sp>
        <p:nvSpPr>
          <p:cNvPr id="24" name="Shape 18"/>
          <p:cNvSpPr/>
          <p:nvPr/>
        </p:nvSpPr>
        <p:spPr>
          <a:xfrm>
            <a:off x="1198602" y="6771084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404040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6834" y="6909316"/>
            <a:ext cx="276582" cy="27658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36075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Search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936075" y="7198638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Locate specific financial topics instantly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797" y="519232"/>
            <a:ext cx="8780026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Comprehensive Page Architecture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797" y="1604843"/>
            <a:ext cx="6424136" cy="642413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3087" y="1604843"/>
            <a:ext cx="424815" cy="424815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8166616" y="1669732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Homepage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166616" y="2153364"/>
            <a:ext cx="58106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Hero section with featured blogs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53087" y="2832973"/>
            <a:ext cx="424815" cy="424815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8166616" y="2897862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Categories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166616" y="3381494"/>
            <a:ext cx="58106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Organised content discovery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53087" y="4061103"/>
            <a:ext cx="424815" cy="424815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8166616" y="4125992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Blog Detail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166616" y="4609624"/>
            <a:ext cx="58106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article view with metadata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553087" y="5289233"/>
            <a:ext cx="424815" cy="424815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8166616" y="5354122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Create Blog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166616" y="5837753"/>
            <a:ext cx="58106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Intuitive content editor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7553087" y="6517362"/>
            <a:ext cx="424815" cy="424815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8166616" y="6582251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Authentication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8166616" y="7065883"/>
            <a:ext cx="5810607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login and signup system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1789"/>
            <a:ext cx="81657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Thoughtful Design System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4196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404040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21010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Professional Palette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Finance-themed colours built for trust and readability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94196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404040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321010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Reusable Components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50+ shadcn components for consistency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94196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404040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Mobile-First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design prioritising accessibility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7944" cy="1306949"/>
          </a:xfrm>
          <a:prstGeom prst="roundRect">
            <a:avLst>
              <a:gd name="adj" fmla="val 41653"/>
            </a:avLst>
          </a:prstGeom>
          <a:solidFill>
            <a:srgbClr val="404040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WCAG Compliant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Accessibility standards throughout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90862"/>
            <a:ext cx="6407944" cy="1306949"/>
          </a:xfrm>
          <a:prstGeom prst="roundRect">
            <a:avLst>
              <a:gd name="adj" fmla="val 41653"/>
            </a:avLst>
          </a:prstGeom>
          <a:solidFill>
            <a:srgbClr val="404040"/>
          </a:solidFill>
          <a:ln/>
        </p:spPr>
      </p:sp>
      <p:sp>
        <p:nvSpPr>
          <p:cNvPr id="16" name="Text 14"/>
          <p:cNvSpPr/>
          <p:nvPr/>
        </p:nvSpPr>
        <p:spPr>
          <a:xfrm>
            <a:off x="7655362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Theme Support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362" y="570809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Dark and light mode options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403" y="968216"/>
            <a:ext cx="6441877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Development Progress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403" y="2202537"/>
            <a:ext cx="3558778" cy="4817388"/>
          </a:xfrm>
          <a:prstGeom prst="roundRect">
            <a:avLst>
              <a:gd name="adj" fmla="val 905"/>
            </a:avLst>
          </a:prstGeom>
          <a:solidFill>
            <a:srgbClr val="3D4D00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3" y="2509123"/>
            <a:ext cx="402550" cy="3219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3293" y="2470785"/>
            <a:ext cx="2512219" cy="417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✅</a:t>
            </a:r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Completed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1583293" y="3103245"/>
            <a:ext cx="251221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architecture established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583293" y="3865126"/>
            <a:ext cx="251221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UI/UX design implemented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583293" y="4627007"/>
            <a:ext cx="251221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Routing system configured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583293" y="5388888"/>
            <a:ext cx="251221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Component library integrated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583293" y="6150769"/>
            <a:ext cx="251221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Authentication pages built</a:t>
            </a:r>
            <a:endParaRPr lang="en-US" sz="1650" dirty="0"/>
          </a:p>
        </p:txBody>
      </p:sp>
      <p:sp>
        <p:nvSpPr>
          <p:cNvPr id="12" name="Shape 8"/>
          <p:cNvSpPr/>
          <p:nvPr/>
        </p:nvSpPr>
        <p:spPr>
          <a:xfrm>
            <a:off x="4841438" y="2202537"/>
            <a:ext cx="3558778" cy="3771305"/>
          </a:xfrm>
          <a:prstGeom prst="roundRect">
            <a:avLst>
              <a:gd name="adj" fmla="val 905"/>
            </a:avLst>
          </a:prstGeom>
          <a:solidFill>
            <a:srgbClr val="3D4D0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108" y="2509123"/>
            <a:ext cx="402550" cy="32194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673328" y="2470785"/>
            <a:ext cx="2512219" cy="820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🔄</a:t>
            </a:r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In Progress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5673328" y="3505795"/>
            <a:ext cx="2512219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integration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5673328" y="3924300"/>
            <a:ext cx="2512219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connectivity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5673328" y="4342805"/>
            <a:ext cx="251221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management system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5673328" y="5104686"/>
            <a:ext cx="251221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persistence layer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855" y="586264"/>
            <a:ext cx="8619411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Roadmap: What's Coming Next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44855" y="1676995"/>
            <a:ext cx="638413" cy="6384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4855" y="2581394"/>
            <a:ext cx="319242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Database Integration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44855" y="3041452"/>
            <a:ext cx="643735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Lovable Cloud backend for robust data storage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8193" y="1676995"/>
            <a:ext cx="638413" cy="6384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8193" y="2581394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 Profiles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448193" y="3041452"/>
            <a:ext cx="643735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Dedicated author pages and personalised dashboards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55" y="3807619"/>
            <a:ext cx="638413" cy="6384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4855" y="4712018"/>
            <a:ext cx="287321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Community Features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44855" y="5172075"/>
            <a:ext cx="643735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Comments and discussion threads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8193" y="3807619"/>
            <a:ext cx="638413" cy="6384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8193" y="4712018"/>
            <a:ext cx="303276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Email Notifications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7448193" y="5172075"/>
            <a:ext cx="643735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 readers updated on new content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855" y="5938242"/>
            <a:ext cx="638413" cy="63841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44855" y="6842641"/>
            <a:ext cx="303276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Analytics Dashboard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744855" y="7302698"/>
            <a:ext cx="643735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engagement and content performance</a:t>
            </a:r>
            <a:endParaRPr lang="en-US" sz="16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8193" y="5938242"/>
            <a:ext cx="638413" cy="6384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48193" y="6842641"/>
            <a:ext cx="3351967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Smart Recommendations</a:t>
            </a:r>
            <a:endParaRPr lang="en-US" sz="2050" dirty="0"/>
          </a:p>
        </p:txBody>
      </p:sp>
      <p:sp>
        <p:nvSpPr>
          <p:cNvPr id="20" name="Text 12"/>
          <p:cNvSpPr/>
          <p:nvPr/>
        </p:nvSpPr>
        <p:spPr>
          <a:xfrm>
            <a:off x="7448193" y="7302698"/>
            <a:ext cx="6437352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Personalised content suggestions powered by AI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2025-11-01T05:58:53Z</dcterms:created>
  <dcterms:modified xsi:type="dcterms:W3CDTF">2025-11-01T05:58:53Z</dcterms:modified>
</cp:coreProperties>
</file>